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53A2D782-9185-4E9B-98E0-33250ADFD4BF}"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F6851B7-8A4F-488B-A566-A1BD9D327301}" type="slidenum">
              <a:rPr lang="es-CO" smtClean="0"/>
              <a:t>‹Nº›</a:t>
            </a:fld>
            <a:endParaRPr lang="es-CO"/>
          </a:p>
        </p:txBody>
      </p:sp>
    </p:spTree>
    <p:extLst>
      <p:ext uri="{BB962C8B-B14F-4D97-AF65-F5344CB8AC3E}">
        <p14:creationId xmlns:p14="http://schemas.microsoft.com/office/powerpoint/2010/main" val="3121655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53A2D782-9185-4E9B-98E0-33250ADFD4BF}"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F6851B7-8A4F-488B-A566-A1BD9D327301}" type="slidenum">
              <a:rPr lang="es-CO" smtClean="0"/>
              <a:t>‹Nº›</a:t>
            </a:fld>
            <a:endParaRPr lang="es-CO"/>
          </a:p>
        </p:txBody>
      </p:sp>
    </p:spTree>
    <p:extLst>
      <p:ext uri="{BB962C8B-B14F-4D97-AF65-F5344CB8AC3E}">
        <p14:creationId xmlns:p14="http://schemas.microsoft.com/office/powerpoint/2010/main" val="3864971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3A2D782-9185-4E9B-98E0-33250ADFD4BF}"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F6851B7-8A4F-488B-A566-A1BD9D327301}" type="slidenum">
              <a:rPr lang="es-CO" smtClean="0"/>
              <a:t>‹Nº›</a:t>
            </a:fld>
            <a:endParaRPr lang="es-CO"/>
          </a:p>
        </p:txBody>
      </p:sp>
    </p:spTree>
    <p:extLst>
      <p:ext uri="{BB962C8B-B14F-4D97-AF65-F5344CB8AC3E}">
        <p14:creationId xmlns:p14="http://schemas.microsoft.com/office/powerpoint/2010/main" val="27247767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53A2D782-9185-4E9B-98E0-33250ADFD4BF}"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F6851B7-8A4F-488B-A566-A1BD9D327301}" type="slidenum">
              <a:rPr lang="es-CO" smtClean="0"/>
              <a:t>‹Nº›</a:t>
            </a:fld>
            <a:endParaRPr lang="es-CO"/>
          </a:p>
        </p:txBody>
      </p:sp>
    </p:spTree>
    <p:extLst>
      <p:ext uri="{BB962C8B-B14F-4D97-AF65-F5344CB8AC3E}">
        <p14:creationId xmlns:p14="http://schemas.microsoft.com/office/powerpoint/2010/main" val="3809467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53A2D782-9185-4E9B-98E0-33250ADFD4BF}" type="datetimeFigureOut">
              <a:rPr lang="es-CO" smtClean="0"/>
              <a:t>22/07/2016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4F6851B7-8A4F-488B-A566-A1BD9D327301}" type="slidenum">
              <a:rPr lang="es-CO" smtClean="0"/>
              <a:t>‹Nº›</a:t>
            </a:fld>
            <a:endParaRPr lang="es-CO"/>
          </a:p>
        </p:txBody>
      </p:sp>
    </p:spTree>
    <p:extLst>
      <p:ext uri="{BB962C8B-B14F-4D97-AF65-F5344CB8AC3E}">
        <p14:creationId xmlns:p14="http://schemas.microsoft.com/office/powerpoint/2010/main" val="3881083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53A2D782-9185-4E9B-98E0-33250ADFD4BF}" type="datetimeFigureOut">
              <a:rPr lang="es-CO" smtClean="0"/>
              <a:t>22/07/2016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4F6851B7-8A4F-488B-A566-A1BD9D327301}" type="slidenum">
              <a:rPr lang="es-CO" smtClean="0"/>
              <a:t>‹Nº›</a:t>
            </a:fld>
            <a:endParaRPr lang="es-CO"/>
          </a:p>
        </p:txBody>
      </p:sp>
    </p:spTree>
    <p:extLst>
      <p:ext uri="{BB962C8B-B14F-4D97-AF65-F5344CB8AC3E}">
        <p14:creationId xmlns:p14="http://schemas.microsoft.com/office/powerpoint/2010/main" val="2477455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3A2D782-9185-4E9B-98E0-33250ADFD4BF}" type="datetimeFigureOut">
              <a:rPr lang="es-CO" smtClean="0"/>
              <a:t>22/07/2016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4F6851B7-8A4F-488B-A566-A1BD9D327301}" type="slidenum">
              <a:rPr lang="es-CO" smtClean="0"/>
              <a:t>‹Nº›</a:t>
            </a:fld>
            <a:endParaRPr lang="es-CO"/>
          </a:p>
        </p:txBody>
      </p:sp>
    </p:spTree>
    <p:extLst>
      <p:ext uri="{BB962C8B-B14F-4D97-AF65-F5344CB8AC3E}">
        <p14:creationId xmlns:p14="http://schemas.microsoft.com/office/powerpoint/2010/main" val="1854585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3A2D782-9185-4E9B-98E0-33250ADFD4BF}"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F6851B7-8A4F-488B-A566-A1BD9D327301}" type="slidenum">
              <a:rPr lang="es-CO" smtClean="0"/>
              <a:t>‹Nº›</a:t>
            </a:fld>
            <a:endParaRPr lang="es-CO"/>
          </a:p>
        </p:txBody>
      </p:sp>
    </p:spTree>
    <p:extLst>
      <p:ext uri="{BB962C8B-B14F-4D97-AF65-F5344CB8AC3E}">
        <p14:creationId xmlns:p14="http://schemas.microsoft.com/office/powerpoint/2010/main" val="537047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3A2D782-9185-4E9B-98E0-33250ADFD4BF}"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F6851B7-8A4F-488B-A566-A1BD9D327301}" type="slidenum">
              <a:rPr lang="es-CO" smtClean="0"/>
              <a:t>‹Nº›</a:t>
            </a:fld>
            <a:endParaRPr lang="es-CO"/>
          </a:p>
        </p:txBody>
      </p:sp>
    </p:spTree>
    <p:extLst>
      <p:ext uri="{BB962C8B-B14F-4D97-AF65-F5344CB8AC3E}">
        <p14:creationId xmlns:p14="http://schemas.microsoft.com/office/powerpoint/2010/main" val="4168860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53A2D782-9185-4E9B-98E0-33250ADFD4BF}"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F6851B7-8A4F-488B-A566-A1BD9D327301}" type="slidenum">
              <a:rPr lang="es-CO" smtClean="0"/>
              <a:t>‹Nº›</a:t>
            </a:fld>
            <a:endParaRPr lang="es-CO"/>
          </a:p>
        </p:txBody>
      </p:sp>
    </p:spTree>
    <p:extLst>
      <p:ext uri="{BB962C8B-B14F-4D97-AF65-F5344CB8AC3E}">
        <p14:creationId xmlns:p14="http://schemas.microsoft.com/office/powerpoint/2010/main" val="2815338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53A2D782-9185-4E9B-98E0-33250ADFD4BF}"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F6851B7-8A4F-488B-A566-A1BD9D327301}" type="slidenum">
              <a:rPr lang="es-CO" smtClean="0"/>
              <a:t>‹Nº›</a:t>
            </a:fld>
            <a:endParaRPr lang="es-CO"/>
          </a:p>
        </p:txBody>
      </p:sp>
    </p:spTree>
    <p:extLst>
      <p:ext uri="{BB962C8B-B14F-4D97-AF65-F5344CB8AC3E}">
        <p14:creationId xmlns:p14="http://schemas.microsoft.com/office/powerpoint/2010/main" val="1093649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A2D782-9185-4E9B-98E0-33250ADFD4BF}" type="datetimeFigureOut">
              <a:rPr lang="es-CO" smtClean="0"/>
              <a:t>22/07/2016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6851B7-8A4F-488B-A566-A1BD9D327301}" type="slidenum">
              <a:rPr lang="es-CO" smtClean="0"/>
              <a:t>‹Nº›</a:t>
            </a:fld>
            <a:endParaRPr lang="es-CO"/>
          </a:p>
        </p:txBody>
      </p:sp>
    </p:spTree>
    <p:extLst>
      <p:ext uri="{BB962C8B-B14F-4D97-AF65-F5344CB8AC3E}">
        <p14:creationId xmlns:p14="http://schemas.microsoft.com/office/powerpoint/2010/main" val="27177438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a:effectLst>
            <a:glow rad="228600">
              <a:schemeClr val="accent2">
                <a:satMod val="175000"/>
                <a:alpha val="40000"/>
              </a:schemeClr>
            </a:glow>
          </a:effectLst>
        </p:spPr>
        <p:txBody>
          <a:bodyPr/>
          <a:lstStyle/>
          <a:p>
            <a:r>
              <a:rPr lang="es-CO" b="1" dirty="0" smtClean="0">
                <a:solidFill>
                  <a:srgbClr val="FFFF00"/>
                </a:solidFill>
              </a:rPr>
              <a:t>Promesas de Dios en Romanos</a:t>
            </a:r>
            <a:endParaRPr lang="es-CO" b="1" dirty="0">
              <a:solidFill>
                <a:srgbClr val="FFFF00"/>
              </a:solidFill>
            </a:endParaRPr>
          </a:p>
        </p:txBody>
      </p:sp>
      <p:sp>
        <p:nvSpPr>
          <p:cNvPr id="3" name="2 Marcador de contenido"/>
          <p:cNvSpPr>
            <a:spLocks noGrp="1"/>
          </p:cNvSpPr>
          <p:nvPr>
            <p:ph idx="1"/>
          </p:nvPr>
        </p:nvSpPr>
        <p:spPr>
          <a:xfrm>
            <a:off x="457200" y="1600200"/>
            <a:ext cx="5482952" cy="1719858"/>
          </a:xfrm>
        </p:spPr>
        <p:txBody>
          <a:bodyPr>
            <a:noAutofit/>
          </a:bodyPr>
          <a:lstStyle/>
          <a:p>
            <a:r>
              <a:rPr lang="es-CO" sz="2800" b="1" dirty="0">
                <a:solidFill>
                  <a:srgbClr val="FF0000"/>
                </a:solidFill>
              </a:rPr>
              <a:t>Ro. </a:t>
            </a:r>
            <a:r>
              <a:rPr lang="es-CO" sz="2800" b="1" dirty="0" smtClean="0">
                <a:solidFill>
                  <a:srgbClr val="FF0000"/>
                </a:solidFill>
              </a:rPr>
              <a:t>1:12</a:t>
            </a:r>
            <a:r>
              <a:rPr lang="es-CO" sz="2800" dirty="0" smtClean="0"/>
              <a:t>.  Esto </a:t>
            </a:r>
            <a:r>
              <a:rPr lang="es-CO" sz="2800" dirty="0"/>
              <a:t>es, para ser </a:t>
            </a:r>
            <a:r>
              <a:rPr lang="es-CO" sz="2800" u="sng" dirty="0"/>
              <a:t>mutuamente</a:t>
            </a:r>
            <a:r>
              <a:rPr lang="es-CO" sz="2800" dirty="0"/>
              <a:t> confortados por la fe que nos es común a vosotros y a mí. </a:t>
            </a:r>
            <a:r>
              <a:rPr lang="es-CO" sz="2800" b="1" u="sng" dirty="0" smtClean="0"/>
              <a:t>Promesa </a:t>
            </a:r>
            <a:r>
              <a:rPr lang="es-CO" sz="2800" b="1" u="sng" dirty="0"/>
              <a:t>de </a:t>
            </a:r>
            <a:r>
              <a:rPr lang="es-CO" sz="2800" b="1" u="sng" dirty="0" smtClean="0"/>
              <a:t>Fe.</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700808"/>
            <a:ext cx="2766814"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718679"/>
            <a:ext cx="8239422" cy="2923877"/>
          </a:xfrm>
          <a:prstGeom prst="rect">
            <a:avLst/>
          </a:prstGeom>
          <a:solidFill>
            <a:schemeClr val="accent4">
              <a:lumMod val="40000"/>
              <a:lumOff val="60000"/>
            </a:schemeClr>
          </a:solidFill>
          <a:effectLst>
            <a:glow rad="101600">
              <a:srgbClr val="FF0000">
                <a:alpha val="60000"/>
              </a:srgbClr>
            </a:glow>
          </a:effectLst>
          <a:scene3d>
            <a:camera prst="orthographicFront"/>
            <a:lightRig rig="threePt" dir="t"/>
          </a:scene3d>
          <a:sp3d>
            <a:bevelT w="152400" h="50800" prst="softRound"/>
          </a:sp3d>
        </p:spPr>
        <p:txBody>
          <a:bodyPr wrap="square">
            <a:spAutoFit/>
          </a:bodyPr>
          <a:lstStyle/>
          <a:p>
            <a:r>
              <a:rPr lang="es-CO" sz="2400" b="1" dirty="0">
                <a:solidFill>
                  <a:srgbClr val="FF0000"/>
                </a:solidFill>
              </a:rPr>
              <a:t>Ro. 1:16-17</a:t>
            </a:r>
            <a:r>
              <a:rPr lang="es-CO" sz="2400" dirty="0"/>
              <a:t>.  </a:t>
            </a:r>
            <a:endParaRPr lang="es-CO" sz="2400" dirty="0" smtClean="0"/>
          </a:p>
          <a:p>
            <a:r>
              <a:rPr lang="es-CO" sz="2000" dirty="0" smtClean="0"/>
              <a:t>Porque </a:t>
            </a:r>
            <a:r>
              <a:rPr lang="es-CO" sz="2000" dirty="0"/>
              <a:t>no me avergüenzo del evangelio, porque es poder de Dios para salvación a todo aquel que cree; al judío primeramente, y también al griego. Porque en el evangelio la justicia de Dios se revela por fe y para fe, como está escrito: Mas el justo por la fe vivirá. </a:t>
            </a:r>
            <a:r>
              <a:rPr lang="es-CO" sz="2000" b="1" u="sng" dirty="0" smtClean="0"/>
              <a:t>Promesa </a:t>
            </a:r>
            <a:r>
              <a:rPr lang="es-CO" sz="2000" b="1" u="sng" dirty="0"/>
              <a:t>de Fe.</a:t>
            </a:r>
          </a:p>
          <a:p>
            <a:endParaRPr lang="es-CO" sz="2000" dirty="0"/>
          </a:p>
          <a:p>
            <a:r>
              <a:rPr lang="es-CO" sz="2000" b="1" dirty="0">
                <a:solidFill>
                  <a:srgbClr val="FF0000"/>
                </a:solidFill>
              </a:rPr>
              <a:t>Ro. 2:10</a:t>
            </a:r>
            <a:r>
              <a:rPr lang="es-CO" sz="2000" dirty="0"/>
              <a:t>.  </a:t>
            </a:r>
            <a:endParaRPr lang="es-CO" sz="2000" dirty="0" smtClean="0"/>
          </a:p>
          <a:p>
            <a:r>
              <a:rPr lang="es-CO" sz="2000" dirty="0" smtClean="0"/>
              <a:t>Pero </a:t>
            </a:r>
            <a:r>
              <a:rPr lang="es-CO" sz="2000" dirty="0"/>
              <a:t>gloria y honra y paz a todo el que hace lo bueno, al judío primeramente y también al griego.</a:t>
            </a:r>
          </a:p>
        </p:txBody>
      </p:sp>
    </p:spTree>
    <p:extLst>
      <p:ext uri="{BB962C8B-B14F-4D97-AF65-F5344CB8AC3E}">
        <p14:creationId xmlns:p14="http://schemas.microsoft.com/office/powerpoint/2010/main" val="137712739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bg1">
              <a:lumMod val="85000"/>
            </a:schemeClr>
          </a:solidFill>
          <a:effectLst>
            <a:glow rad="228600">
              <a:schemeClr val="accent2">
                <a:satMod val="175000"/>
                <a:alpha val="40000"/>
              </a:schemeClr>
            </a:glow>
          </a:effectLst>
          <a:scene3d>
            <a:camera prst="orthographicFront"/>
            <a:lightRig rig="threePt" dir="t"/>
          </a:scene3d>
          <a:sp3d>
            <a:bevelT w="165100" prst="coolSlant"/>
          </a:sp3d>
        </p:spPr>
        <p:txBody>
          <a:bodyPr>
            <a:normAutofit fontScale="77500" lnSpcReduction="20000"/>
          </a:bodyPr>
          <a:lstStyle/>
          <a:p>
            <a:pPr marL="0" indent="0">
              <a:buNone/>
            </a:pPr>
            <a:r>
              <a:rPr lang="es-CO" dirty="0">
                <a:solidFill>
                  <a:srgbClr val="FF0000"/>
                </a:solidFill>
              </a:rPr>
              <a:t>Ro. </a:t>
            </a:r>
            <a:r>
              <a:rPr lang="es-CO" dirty="0" smtClean="0">
                <a:solidFill>
                  <a:srgbClr val="FF0000"/>
                </a:solidFill>
              </a:rPr>
              <a:t>3:21-26</a:t>
            </a:r>
            <a:r>
              <a:rPr lang="es-CO" dirty="0" smtClean="0"/>
              <a:t>. </a:t>
            </a:r>
          </a:p>
          <a:p>
            <a:pPr marL="0" indent="0">
              <a:buNone/>
            </a:pPr>
            <a:r>
              <a:rPr lang="es-CO" dirty="0" smtClean="0"/>
              <a:t>Pero </a:t>
            </a:r>
            <a:r>
              <a:rPr lang="es-CO" dirty="0"/>
              <a:t>ahora, aparte de la ley, se ha manifestado la justicia de Dios, testificada por la ley y por los profetas; la justicia de Dios por medio de la fe en Jesucristo, para todos los que creen en él. Porque no hay diferencia, por cuanto todos pecaron, y están destituidos de la gloria de Dios, siendo justificados gratuitamente por su gracia, mediante la redención que es en Cristo Jesús, a quien Dios puso como propiciación por medio de la fe en su sangre, para manifestar su justicia, a causa de haber pasado por alto, en su paciencia, los pecados pasados, 26 con la mira de manifestar en este tiempo su justicia, a fin de que él sea el justo, y el que justifica al que es de la fe de Jesús.</a:t>
            </a:r>
          </a:p>
          <a:p>
            <a:r>
              <a:rPr lang="es-CO" dirty="0"/>
              <a:t> </a:t>
            </a:r>
            <a:r>
              <a:rPr lang="es-CO" dirty="0">
                <a:solidFill>
                  <a:srgbClr val="FF0000"/>
                </a:solidFill>
              </a:rPr>
              <a:t>Ro. </a:t>
            </a:r>
            <a:r>
              <a:rPr lang="es-CO" dirty="0" smtClean="0">
                <a:solidFill>
                  <a:srgbClr val="FF0000"/>
                </a:solidFill>
              </a:rPr>
              <a:t>4:5</a:t>
            </a:r>
            <a:r>
              <a:rPr lang="es-CO" dirty="0" smtClean="0"/>
              <a:t>.</a:t>
            </a:r>
          </a:p>
          <a:p>
            <a:r>
              <a:rPr lang="es-CO" dirty="0" smtClean="0"/>
              <a:t> Mas </a:t>
            </a:r>
            <a:r>
              <a:rPr lang="es-CO" dirty="0"/>
              <a:t>al que no obra, sino cree en aquel que justifica al impío, su fe le es contada por justicia.</a:t>
            </a:r>
          </a:p>
          <a:p>
            <a:r>
              <a:rPr lang="es-CO" dirty="0">
                <a:solidFill>
                  <a:srgbClr val="FF0000"/>
                </a:solidFill>
              </a:rPr>
              <a:t> Ro. </a:t>
            </a:r>
            <a:r>
              <a:rPr lang="es-CO" dirty="0" smtClean="0">
                <a:solidFill>
                  <a:srgbClr val="FF0000"/>
                </a:solidFill>
              </a:rPr>
              <a:t>4:21</a:t>
            </a:r>
            <a:r>
              <a:rPr lang="es-CO" dirty="0" smtClean="0"/>
              <a:t>. </a:t>
            </a:r>
          </a:p>
          <a:p>
            <a:r>
              <a:rPr lang="es-CO" dirty="0" smtClean="0"/>
              <a:t>Plenamente </a:t>
            </a:r>
            <a:r>
              <a:rPr lang="es-CO" dirty="0"/>
              <a:t>convencido de que era también poderoso para hacer todo lo que había prometido.</a:t>
            </a:r>
          </a:p>
          <a:p>
            <a:endParaRPr lang="es-CO" dirty="0"/>
          </a:p>
        </p:txBody>
      </p:sp>
    </p:spTree>
    <p:extLst>
      <p:ext uri="{BB962C8B-B14F-4D97-AF65-F5344CB8AC3E}">
        <p14:creationId xmlns:p14="http://schemas.microsoft.com/office/powerpoint/2010/main" val="22229077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435280" cy="6480720"/>
          </a:xfrm>
          <a:solidFill>
            <a:schemeClr val="accent5">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77500" lnSpcReduction="20000"/>
          </a:bodyPr>
          <a:lstStyle/>
          <a:p>
            <a:r>
              <a:rPr lang="es-CO" dirty="0">
                <a:solidFill>
                  <a:srgbClr val="FF0000"/>
                </a:solidFill>
              </a:rPr>
              <a:t>Ro. </a:t>
            </a:r>
            <a:r>
              <a:rPr lang="es-CO" dirty="0" smtClean="0">
                <a:solidFill>
                  <a:srgbClr val="FF0000"/>
                </a:solidFill>
              </a:rPr>
              <a:t>5:1-6</a:t>
            </a:r>
            <a:r>
              <a:rPr lang="es-CO" dirty="0" smtClean="0"/>
              <a:t>. </a:t>
            </a:r>
          </a:p>
          <a:p>
            <a:r>
              <a:rPr lang="es-CO" dirty="0" smtClean="0"/>
              <a:t>Justificados</a:t>
            </a:r>
            <a:r>
              <a:rPr lang="es-CO" dirty="0"/>
              <a:t>, pues, por la fe, tenemos paz para con Dios por medio de nuestro Señor Jesucristo; por quien también tenemos entrada por la fe a esta gracia en la cual estamos firmes, y nos gloriamos en la esperanza de la gloria de Dios. Y no sólo esto, sino que también nos gloriamos en las tribulaciones, sabiendo que la tribulación produce paciencia; y la paciencia, prueba; y la prueba, esperanza; y la esperanza no avergüenza; porque el amor de Dios ha sido derramado en nuestros corazones por el Espíritu Santo que nos fue dado. Porque Cristo, cuando aún éramos débiles, a su tiempo murió por los impíos. – </a:t>
            </a:r>
            <a:r>
              <a:rPr lang="es-CO" b="1" u="sng" dirty="0"/>
              <a:t>Promesa del Amor de Dios, de Esperanza y sobre el Espíritu Santo.</a:t>
            </a:r>
          </a:p>
          <a:p>
            <a:pPr marL="0" indent="0">
              <a:buNone/>
            </a:pPr>
            <a:r>
              <a:rPr lang="es-CO" dirty="0" smtClean="0">
                <a:solidFill>
                  <a:srgbClr val="FF0000"/>
                </a:solidFill>
              </a:rPr>
              <a:t>Ro</a:t>
            </a:r>
            <a:r>
              <a:rPr lang="es-CO" dirty="0">
                <a:solidFill>
                  <a:srgbClr val="FF0000"/>
                </a:solidFill>
              </a:rPr>
              <a:t>. </a:t>
            </a:r>
            <a:r>
              <a:rPr lang="es-CO" dirty="0" smtClean="0">
                <a:solidFill>
                  <a:srgbClr val="FF0000"/>
                </a:solidFill>
              </a:rPr>
              <a:t>5:8-10</a:t>
            </a:r>
            <a:r>
              <a:rPr lang="es-CO" dirty="0" smtClean="0"/>
              <a:t>. </a:t>
            </a:r>
          </a:p>
          <a:p>
            <a:pPr marL="0" indent="0">
              <a:buNone/>
            </a:pPr>
            <a:r>
              <a:rPr lang="es-CO" dirty="0" smtClean="0"/>
              <a:t>Mas </a:t>
            </a:r>
            <a:r>
              <a:rPr lang="es-CO" dirty="0"/>
              <a:t>Dios muestra su amor para con nosotros, en que siendo aún pecadores, Cristo murió por nosotros. 9 Pues mucho más, estando ya justificados en su sangre, por él seremos salvos de la ira. Porque si siendo enemigos, fuimos reconciliados con Dios por la muerte de su Hijo, mucho más, estando reconciliados, seremos salvos por su vida. </a:t>
            </a:r>
            <a:r>
              <a:rPr lang="es-CO" b="1" u="sng" dirty="0" smtClean="0"/>
              <a:t>Promesa </a:t>
            </a:r>
            <a:r>
              <a:rPr lang="es-CO" b="1" u="sng" dirty="0"/>
              <a:t>del Amor de Dios.</a:t>
            </a:r>
          </a:p>
          <a:p>
            <a:endParaRPr lang="es-CO" dirty="0"/>
          </a:p>
        </p:txBody>
      </p:sp>
    </p:spTree>
    <p:extLst>
      <p:ext uri="{BB962C8B-B14F-4D97-AF65-F5344CB8AC3E}">
        <p14:creationId xmlns:p14="http://schemas.microsoft.com/office/powerpoint/2010/main" val="69799194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435280" cy="6480720"/>
          </a:xfrm>
          <a:solidFill>
            <a:schemeClr val="accent4">
              <a:lumMod val="20000"/>
              <a:lumOff val="80000"/>
            </a:schemeClr>
          </a:solidFill>
          <a:scene3d>
            <a:camera prst="orthographicFront"/>
            <a:lightRig rig="threePt" dir="t"/>
          </a:scene3d>
          <a:sp3d>
            <a:bevelT prst="angle"/>
          </a:sp3d>
        </p:spPr>
        <p:txBody>
          <a:bodyPr>
            <a:normAutofit fontScale="77500" lnSpcReduction="20000"/>
          </a:bodyPr>
          <a:lstStyle/>
          <a:p>
            <a:r>
              <a:rPr lang="es-CO" dirty="0">
                <a:solidFill>
                  <a:srgbClr val="FF0000"/>
                </a:solidFill>
              </a:rPr>
              <a:t>Ro. </a:t>
            </a:r>
            <a:r>
              <a:rPr lang="es-CO" dirty="0" smtClean="0">
                <a:solidFill>
                  <a:srgbClr val="FF0000"/>
                </a:solidFill>
              </a:rPr>
              <a:t>5:17-19</a:t>
            </a:r>
            <a:r>
              <a:rPr lang="es-CO" dirty="0" smtClean="0"/>
              <a:t>.  </a:t>
            </a:r>
          </a:p>
          <a:p>
            <a:r>
              <a:rPr lang="es-CO" dirty="0" smtClean="0"/>
              <a:t>Pues </a:t>
            </a:r>
            <a:r>
              <a:rPr lang="es-CO" dirty="0"/>
              <a:t>si por la transgresión de uno solo reinó la muerte, mucho más reinarán en vida por uno solo, Jesucristo, los que reciben la abundancia de la gracia y del don de la justicia. Así que, como por la transgresión de uno vino la condenación a todos los hombres, de la misma manera por la justicia de uno vino a todos los hombres la justificación de vida. Porque así como por la desobediencia de un hombre los muchos fueron constituidos pecadores, así también por la obediencia de uno, los muchos serán constituidos justos.</a:t>
            </a:r>
          </a:p>
          <a:p>
            <a:r>
              <a:rPr lang="es-CO" dirty="0"/>
              <a:t> </a:t>
            </a:r>
            <a:r>
              <a:rPr lang="es-CO" dirty="0">
                <a:solidFill>
                  <a:srgbClr val="FF0000"/>
                </a:solidFill>
              </a:rPr>
              <a:t>Ro. </a:t>
            </a:r>
            <a:r>
              <a:rPr lang="es-CO" dirty="0" smtClean="0">
                <a:solidFill>
                  <a:srgbClr val="FF0000"/>
                </a:solidFill>
              </a:rPr>
              <a:t>6:6</a:t>
            </a:r>
            <a:r>
              <a:rPr lang="es-CO" dirty="0" smtClean="0"/>
              <a:t>.  </a:t>
            </a:r>
          </a:p>
          <a:p>
            <a:r>
              <a:rPr lang="es-CO" dirty="0" smtClean="0"/>
              <a:t>Sabiendo </a:t>
            </a:r>
            <a:r>
              <a:rPr lang="es-CO" dirty="0"/>
              <a:t>esto, que nuestro viejo hombre fue crucificado juntamente con él, para que el cuerpo del pecado sea destruido, a fin de que no sirvamos más al pecado.</a:t>
            </a:r>
          </a:p>
          <a:p>
            <a:r>
              <a:rPr lang="es-CO" dirty="0"/>
              <a:t> </a:t>
            </a:r>
            <a:r>
              <a:rPr lang="es-CO" dirty="0">
                <a:solidFill>
                  <a:srgbClr val="FF0000"/>
                </a:solidFill>
              </a:rPr>
              <a:t>Ro. </a:t>
            </a:r>
            <a:r>
              <a:rPr lang="es-CO" dirty="0" smtClean="0">
                <a:solidFill>
                  <a:srgbClr val="FF0000"/>
                </a:solidFill>
              </a:rPr>
              <a:t>6:10-11</a:t>
            </a:r>
            <a:r>
              <a:rPr lang="es-CO" dirty="0" smtClean="0"/>
              <a:t>. </a:t>
            </a:r>
          </a:p>
          <a:p>
            <a:r>
              <a:rPr lang="es-CO" dirty="0" smtClean="0"/>
              <a:t>Porque </a:t>
            </a:r>
            <a:r>
              <a:rPr lang="es-CO" dirty="0"/>
              <a:t>en cuanto murió, al pecado murió una vez por todas; mas en cuanto vive, para Dios vive. Así también vosotros consideraos muertos al pecado, pero vivos para Dios en Cristo Jesús, Señor nuestro.</a:t>
            </a:r>
          </a:p>
        </p:txBody>
      </p:sp>
    </p:spTree>
    <p:extLst>
      <p:ext uri="{BB962C8B-B14F-4D97-AF65-F5344CB8AC3E}">
        <p14:creationId xmlns:p14="http://schemas.microsoft.com/office/powerpoint/2010/main" val="2283171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507288" cy="6336704"/>
          </a:xfrm>
          <a:solidFill>
            <a:schemeClr val="accent5">
              <a:lumMod val="20000"/>
              <a:lumOff val="80000"/>
            </a:schemeClr>
          </a:solidFill>
          <a:scene3d>
            <a:camera prst="orthographicFront"/>
            <a:lightRig rig="threePt" dir="t"/>
          </a:scene3d>
          <a:sp3d>
            <a:bevelT prst="angle"/>
          </a:sp3d>
        </p:spPr>
        <p:txBody>
          <a:bodyPr>
            <a:normAutofit fontScale="70000" lnSpcReduction="20000"/>
          </a:bodyPr>
          <a:lstStyle/>
          <a:p>
            <a:r>
              <a:rPr lang="es-CO" dirty="0">
                <a:solidFill>
                  <a:srgbClr val="FF0000"/>
                </a:solidFill>
              </a:rPr>
              <a:t>Ro. </a:t>
            </a:r>
            <a:r>
              <a:rPr lang="es-CO" dirty="0" smtClean="0">
                <a:solidFill>
                  <a:srgbClr val="FF0000"/>
                </a:solidFill>
              </a:rPr>
              <a:t>6:14-18</a:t>
            </a:r>
            <a:r>
              <a:rPr lang="es-CO" dirty="0" smtClean="0"/>
              <a:t>.  </a:t>
            </a:r>
          </a:p>
          <a:p>
            <a:r>
              <a:rPr lang="es-CO" dirty="0" smtClean="0"/>
              <a:t>Porque </a:t>
            </a:r>
            <a:r>
              <a:rPr lang="es-CO" dirty="0"/>
              <a:t>el pecado no se enseñoreará de vosotros; pues no estáis bajo la ley, sino bajo la gracia. ¿Qué, pues? ¿Pecaremos, porque no estamos bajo la ley, sino bajo la gracia? En ninguna manera. ¿No sabéis que si os sometéis a alguien como esclavos para obedecerle, sois esclavos de aquel a quien obedecéis, sea del pecado para muerte, o sea de la obediencia para justicia? Pero gracias a Dios, que aunque erais esclavos del pecado, habéis obedecido de corazón a aquella forma de doctrina a la cual fuisteis entregados; y libertados del pecado, vinisteis a ser siervos de la justicia.</a:t>
            </a:r>
          </a:p>
          <a:p>
            <a:pPr marL="0" indent="0">
              <a:buNone/>
            </a:pPr>
            <a:endParaRPr lang="es-CO" dirty="0" smtClean="0"/>
          </a:p>
          <a:p>
            <a:pPr marL="0" indent="0">
              <a:buNone/>
            </a:pPr>
            <a:r>
              <a:rPr lang="es-CO" dirty="0" smtClean="0">
                <a:solidFill>
                  <a:srgbClr val="FF0000"/>
                </a:solidFill>
              </a:rPr>
              <a:t>Ro</a:t>
            </a:r>
            <a:r>
              <a:rPr lang="es-CO" dirty="0">
                <a:solidFill>
                  <a:srgbClr val="FF0000"/>
                </a:solidFill>
              </a:rPr>
              <a:t>. </a:t>
            </a:r>
            <a:r>
              <a:rPr lang="es-CO" dirty="0" smtClean="0">
                <a:solidFill>
                  <a:srgbClr val="FF0000"/>
                </a:solidFill>
              </a:rPr>
              <a:t>6:22-23</a:t>
            </a:r>
            <a:r>
              <a:rPr lang="es-CO" dirty="0" smtClean="0"/>
              <a:t>.  </a:t>
            </a:r>
          </a:p>
          <a:p>
            <a:pPr marL="0" indent="0">
              <a:buNone/>
            </a:pPr>
            <a:r>
              <a:rPr lang="es-CO" dirty="0" smtClean="0"/>
              <a:t>Mas </a:t>
            </a:r>
            <a:r>
              <a:rPr lang="es-CO" dirty="0"/>
              <a:t>ahora que habéis sido libertados del pecado y hechos siervos de Dios, tenéis por vuestro fruto la santificación, y como fin, la vida eterna. Porque la paga del pecado es muerte, mas la dádiva de Dios es vida eterna en Cristo Jesús Señor nuestro. </a:t>
            </a:r>
            <a:r>
              <a:rPr lang="es-CO" b="1" u="sng" dirty="0" smtClean="0"/>
              <a:t>Promesa </a:t>
            </a:r>
            <a:r>
              <a:rPr lang="es-CO" b="1" u="sng" dirty="0"/>
              <a:t>de La Salvación y de Perdón.</a:t>
            </a:r>
          </a:p>
          <a:p>
            <a:pPr marL="0" indent="0">
              <a:buNone/>
            </a:pPr>
            <a:endParaRPr lang="es-CO" dirty="0" smtClean="0"/>
          </a:p>
          <a:p>
            <a:pPr marL="0" indent="0">
              <a:buNone/>
            </a:pPr>
            <a:r>
              <a:rPr lang="es-CO" dirty="0" smtClean="0">
                <a:solidFill>
                  <a:srgbClr val="FF0000"/>
                </a:solidFill>
              </a:rPr>
              <a:t>Ro</a:t>
            </a:r>
            <a:r>
              <a:rPr lang="es-CO" dirty="0">
                <a:solidFill>
                  <a:srgbClr val="FF0000"/>
                </a:solidFill>
              </a:rPr>
              <a:t>. </a:t>
            </a:r>
            <a:r>
              <a:rPr lang="es-CO" dirty="0" smtClean="0">
                <a:solidFill>
                  <a:srgbClr val="FF0000"/>
                </a:solidFill>
              </a:rPr>
              <a:t>7:25</a:t>
            </a:r>
            <a:r>
              <a:rPr lang="es-CO" dirty="0" smtClean="0"/>
              <a:t>.  </a:t>
            </a:r>
          </a:p>
          <a:p>
            <a:pPr marL="0" indent="0">
              <a:buNone/>
            </a:pPr>
            <a:r>
              <a:rPr lang="es-CO" dirty="0" smtClean="0"/>
              <a:t>Gracias </a:t>
            </a:r>
            <a:r>
              <a:rPr lang="es-CO" dirty="0"/>
              <a:t>doy a Dios, por Jesucristo Señor nuestro. Así que, yo mismo con la mente sirvo a la ley de Dios, mas con la carne a la ley del pecado.</a:t>
            </a:r>
          </a:p>
          <a:p>
            <a:endParaRPr lang="es-CO" dirty="0"/>
          </a:p>
        </p:txBody>
      </p:sp>
    </p:spTree>
    <p:extLst>
      <p:ext uri="{BB962C8B-B14F-4D97-AF65-F5344CB8AC3E}">
        <p14:creationId xmlns:p14="http://schemas.microsoft.com/office/powerpoint/2010/main" val="164701758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2">
              <a:lumMod val="90000"/>
            </a:schemeClr>
          </a:solidFill>
          <a:scene3d>
            <a:camera prst="orthographicFront"/>
            <a:lightRig rig="threePt" dir="t"/>
          </a:scene3d>
          <a:sp3d>
            <a:bevelT prst="angle"/>
          </a:sp3d>
        </p:spPr>
        <p:txBody>
          <a:bodyPr>
            <a:normAutofit fontScale="70000" lnSpcReduction="20000"/>
          </a:bodyPr>
          <a:lstStyle/>
          <a:p>
            <a:r>
              <a:rPr lang="es-CO" dirty="0">
                <a:solidFill>
                  <a:srgbClr val="FF0000"/>
                </a:solidFill>
              </a:rPr>
              <a:t>Ro. </a:t>
            </a:r>
            <a:r>
              <a:rPr lang="es-CO" dirty="0" smtClean="0">
                <a:solidFill>
                  <a:srgbClr val="FF0000"/>
                </a:solidFill>
              </a:rPr>
              <a:t>8:1-2</a:t>
            </a:r>
            <a:r>
              <a:rPr lang="es-CO" dirty="0" smtClean="0"/>
              <a:t>.  </a:t>
            </a:r>
          </a:p>
          <a:p>
            <a:r>
              <a:rPr lang="es-CO" dirty="0" smtClean="0"/>
              <a:t>Ahora</a:t>
            </a:r>
            <a:r>
              <a:rPr lang="es-CO" dirty="0"/>
              <a:t>, pues, ninguna condenación hay para los que están en Cristo Jesús, los que no andan conforme a la carne, sino conforme al Espíritu. Porque la ley del Espíritu de vida en Cristo Jesús me ha librado de la ley del pecado y de la muerte. </a:t>
            </a:r>
            <a:r>
              <a:rPr lang="es-CO" b="1" dirty="0" smtClean="0"/>
              <a:t>Promesa </a:t>
            </a:r>
            <a:r>
              <a:rPr lang="es-CO" b="1" dirty="0"/>
              <a:t>sobre el Espíritu Santo</a:t>
            </a:r>
            <a:r>
              <a:rPr lang="es-CO" b="1" dirty="0" smtClean="0"/>
              <a:t>. </a:t>
            </a:r>
          </a:p>
          <a:p>
            <a:endParaRPr lang="es-CO" dirty="0" smtClean="0">
              <a:solidFill>
                <a:srgbClr val="FF0000"/>
              </a:solidFill>
            </a:endParaRPr>
          </a:p>
          <a:p>
            <a:r>
              <a:rPr lang="es-CO" dirty="0" smtClean="0">
                <a:solidFill>
                  <a:srgbClr val="FF0000"/>
                </a:solidFill>
              </a:rPr>
              <a:t>Ro</a:t>
            </a:r>
            <a:r>
              <a:rPr lang="es-CO" dirty="0">
                <a:solidFill>
                  <a:srgbClr val="FF0000"/>
                </a:solidFill>
              </a:rPr>
              <a:t>. </a:t>
            </a:r>
            <a:r>
              <a:rPr lang="es-CO" dirty="0" smtClean="0">
                <a:solidFill>
                  <a:srgbClr val="FF0000"/>
                </a:solidFill>
              </a:rPr>
              <a:t>8:4</a:t>
            </a:r>
            <a:r>
              <a:rPr lang="es-CO" dirty="0" smtClean="0"/>
              <a:t>.  </a:t>
            </a:r>
          </a:p>
          <a:p>
            <a:r>
              <a:rPr lang="es-CO" dirty="0" smtClean="0"/>
              <a:t> </a:t>
            </a:r>
            <a:r>
              <a:rPr lang="es-CO" b="1" dirty="0">
                <a:solidFill>
                  <a:srgbClr val="C00000"/>
                </a:solidFill>
              </a:rPr>
              <a:t>Para que la justicia de la ley se cumpliese en nosotros, que no andamos conforme a la carne, sino conforme al Espíritu</a:t>
            </a:r>
            <a:r>
              <a:rPr lang="es-CO" b="1" dirty="0" smtClean="0">
                <a:solidFill>
                  <a:srgbClr val="C00000"/>
                </a:solidFill>
              </a:rPr>
              <a:t>. </a:t>
            </a:r>
          </a:p>
          <a:p>
            <a:r>
              <a:rPr lang="es-CO" dirty="0" smtClean="0">
                <a:solidFill>
                  <a:srgbClr val="FF0000"/>
                </a:solidFill>
              </a:rPr>
              <a:t>Ro</a:t>
            </a:r>
            <a:r>
              <a:rPr lang="es-CO" dirty="0">
                <a:solidFill>
                  <a:srgbClr val="FF0000"/>
                </a:solidFill>
              </a:rPr>
              <a:t>. </a:t>
            </a:r>
            <a:r>
              <a:rPr lang="es-CO" dirty="0" smtClean="0">
                <a:solidFill>
                  <a:srgbClr val="FF0000"/>
                </a:solidFill>
              </a:rPr>
              <a:t>8:6</a:t>
            </a:r>
            <a:r>
              <a:rPr lang="es-CO" dirty="0" smtClean="0"/>
              <a:t>.  </a:t>
            </a:r>
          </a:p>
          <a:p>
            <a:r>
              <a:rPr lang="es-CO" b="1" dirty="0" smtClean="0">
                <a:solidFill>
                  <a:srgbClr val="C00000"/>
                </a:solidFill>
              </a:rPr>
              <a:t>Porque </a:t>
            </a:r>
            <a:r>
              <a:rPr lang="es-CO" b="1" dirty="0">
                <a:solidFill>
                  <a:srgbClr val="C00000"/>
                </a:solidFill>
              </a:rPr>
              <a:t>el ocuparse de la carne es muerte, pero el ocuparse del Espíritu es vida y paz.</a:t>
            </a:r>
          </a:p>
          <a:p>
            <a:endParaRPr lang="es-CO" dirty="0" smtClean="0"/>
          </a:p>
          <a:p>
            <a:pPr marL="0" indent="0">
              <a:buNone/>
            </a:pPr>
            <a:r>
              <a:rPr lang="es-CO" dirty="0" smtClean="0">
                <a:solidFill>
                  <a:srgbClr val="FF0000"/>
                </a:solidFill>
              </a:rPr>
              <a:t> </a:t>
            </a:r>
            <a:r>
              <a:rPr lang="es-CO" dirty="0">
                <a:solidFill>
                  <a:srgbClr val="FF0000"/>
                </a:solidFill>
              </a:rPr>
              <a:t>Ro. 8:10- </a:t>
            </a:r>
            <a:r>
              <a:rPr lang="es-CO" dirty="0" smtClean="0">
                <a:solidFill>
                  <a:srgbClr val="FF0000"/>
                </a:solidFill>
              </a:rPr>
              <a:t>11</a:t>
            </a:r>
            <a:r>
              <a:rPr lang="es-CO" dirty="0" smtClean="0"/>
              <a:t>.  </a:t>
            </a:r>
          </a:p>
          <a:p>
            <a:pPr marL="0" indent="0">
              <a:buNone/>
            </a:pPr>
            <a:r>
              <a:rPr lang="es-CO" dirty="0" smtClean="0"/>
              <a:t>Pero </a:t>
            </a:r>
            <a:r>
              <a:rPr lang="es-CO" dirty="0"/>
              <a:t>si Cristo está en vosotros, el cuerpo en verdad está muerto a causa del pecado, mas el espíritu vive a causa de la justicia. Y si el Espíritu de aquel que levantó de los muertos a Jesús mora en vosotros, el que levantó de los muertos a Cristo Jesús vivificará también vuestros cuerpos mortales por su Espíritu que mora en vosotros.</a:t>
            </a:r>
          </a:p>
          <a:p>
            <a:endParaRPr lang="es-CO" dirty="0"/>
          </a:p>
        </p:txBody>
      </p:sp>
    </p:spTree>
    <p:extLst>
      <p:ext uri="{BB962C8B-B14F-4D97-AF65-F5344CB8AC3E}">
        <p14:creationId xmlns:p14="http://schemas.microsoft.com/office/powerpoint/2010/main" val="411572620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4">
              <a:lumMod val="20000"/>
              <a:lumOff val="80000"/>
            </a:schemeClr>
          </a:solidFill>
          <a:effectLst>
            <a:glow rad="228600">
              <a:schemeClr val="accent2">
                <a:satMod val="175000"/>
                <a:alpha val="40000"/>
              </a:schemeClr>
            </a:glow>
          </a:effectLst>
          <a:scene3d>
            <a:camera prst="orthographicFront"/>
            <a:lightRig rig="threePt" dir="t"/>
          </a:scene3d>
          <a:sp3d>
            <a:bevelT w="165100" prst="coolSlant"/>
          </a:sp3d>
        </p:spPr>
        <p:txBody>
          <a:bodyPr>
            <a:normAutofit fontScale="85000" lnSpcReduction="20000"/>
          </a:bodyPr>
          <a:lstStyle/>
          <a:p>
            <a:r>
              <a:rPr lang="es-CO" dirty="0">
                <a:solidFill>
                  <a:srgbClr val="FF0000"/>
                </a:solidFill>
              </a:rPr>
              <a:t>Ro. </a:t>
            </a:r>
            <a:r>
              <a:rPr lang="es-CO" dirty="0" smtClean="0">
                <a:solidFill>
                  <a:srgbClr val="FF0000"/>
                </a:solidFill>
              </a:rPr>
              <a:t>8:13-18</a:t>
            </a:r>
            <a:r>
              <a:rPr lang="es-CO" dirty="0" smtClean="0"/>
              <a:t>.</a:t>
            </a:r>
          </a:p>
          <a:p>
            <a:r>
              <a:rPr lang="es-CO" dirty="0" smtClean="0"/>
              <a:t>Porque </a:t>
            </a:r>
            <a:r>
              <a:rPr lang="es-CO" dirty="0"/>
              <a:t>si vivís conforme a la carne, moriréis; mas si por el Espíritu hacéis morir las obras de la carne, viviréis. Porque todos los que son guiados por el Espíritu de Dios, éstos son hijos de Dios. Pues no habéis recibido el espíritu de esclavitud para estar otra vez en temor, sino que habéis recibido el espíritu de adopción, por el cual clamamos: </a:t>
            </a:r>
            <a:endParaRPr lang="es-CO" dirty="0" smtClean="0"/>
          </a:p>
          <a:p>
            <a:r>
              <a:rPr lang="es-CO" dirty="0" smtClean="0">
                <a:solidFill>
                  <a:schemeClr val="accent6">
                    <a:lumMod val="50000"/>
                  </a:schemeClr>
                </a:solidFill>
              </a:rPr>
              <a:t>¡</a:t>
            </a:r>
            <a:r>
              <a:rPr lang="es-CO" dirty="0">
                <a:solidFill>
                  <a:schemeClr val="accent6">
                    <a:lumMod val="50000"/>
                  </a:schemeClr>
                </a:solidFill>
              </a:rPr>
              <a:t>Abba, Padre! el Espíritu mismo da testimonio a nuestro espíritu, de que somos hijos de Dios. Y si hijos, también herederos; herederos de Dios y coherederos con Cristo, si es que padecemos juntamente con él, para que juntamente con él seamos glorificados. Pues tengo por cierto que las aflicciones del tiempo presente no son comparables con la gloria venidera que en nosotros ha de manifestarse. </a:t>
            </a:r>
            <a:r>
              <a:rPr lang="es-CO" u="sng" dirty="0" smtClean="0"/>
              <a:t>Promesa </a:t>
            </a:r>
            <a:r>
              <a:rPr lang="es-CO" u="sng" dirty="0"/>
              <a:t>de La Salvación, de Gloria y de Perdón.</a:t>
            </a:r>
          </a:p>
          <a:p>
            <a:endParaRPr lang="es-CO" dirty="0"/>
          </a:p>
        </p:txBody>
      </p:sp>
    </p:spTree>
    <p:extLst>
      <p:ext uri="{BB962C8B-B14F-4D97-AF65-F5344CB8AC3E}">
        <p14:creationId xmlns:p14="http://schemas.microsoft.com/office/powerpoint/2010/main" val="56052883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120680"/>
          </a:xfrm>
          <a:solidFill>
            <a:schemeClr val="accent3">
              <a:lumMod val="40000"/>
              <a:lumOff val="60000"/>
            </a:schemeClr>
          </a:solidFill>
          <a:scene3d>
            <a:camera prst="orthographicFront"/>
            <a:lightRig rig="threePt" dir="t"/>
          </a:scene3d>
          <a:sp3d>
            <a:bevelT prst="convex"/>
          </a:sp3d>
        </p:spPr>
        <p:txBody>
          <a:bodyPr>
            <a:normAutofit fontScale="70000" lnSpcReduction="20000"/>
          </a:bodyPr>
          <a:lstStyle/>
          <a:p>
            <a:r>
              <a:rPr lang="es-CO" b="1" dirty="0">
                <a:solidFill>
                  <a:srgbClr val="FF0000"/>
                </a:solidFill>
              </a:rPr>
              <a:t>Ro. </a:t>
            </a:r>
            <a:r>
              <a:rPr lang="es-CO" b="1" dirty="0" smtClean="0">
                <a:solidFill>
                  <a:srgbClr val="FF0000"/>
                </a:solidFill>
              </a:rPr>
              <a:t>8:26-35</a:t>
            </a:r>
            <a:r>
              <a:rPr lang="es-CO" dirty="0" smtClean="0"/>
              <a:t>.</a:t>
            </a:r>
          </a:p>
          <a:p>
            <a:r>
              <a:rPr lang="es-CO" dirty="0" smtClean="0"/>
              <a:t> </a:t>
            </a:r>
            <a:r>
              <a:rPr lang="es-CO" dirty="0"/>
              <a:t>Y de igual manera el Espíritu nos ayuda en nuestra debilidad; pues qué hemos de pedir como conviene, no lo sabemos, pero el Espíritu mismo intercede por nosotros con gemidos indecibles. Mas el que escudriña los corazones sabe cuál es la intención del Espíritu, porque conforme a la voluntad de Dios intercede por los santos. Y sabemos que a los que aman a Dios, todas las cosas les ayudan a bien, esto es, a los que conforme a su propósito son llamados. Porque a los que antes conoció, también los predestinó para que fuesen hechos conformes a la imagen de su Hijo, para que él sea el primogénito entre muchos hermanos. </a:t>
            </a:r>
            <a:endParaRPr lang="es-CO" dirty="0" smtClean="0"/>
          </a:p>
          <a:p>
            <a:r>
              <a:rPr lang="es-CO" dirty="0" smtClean="0">
                <a:solidFill>
                  <a:srgbClr val="C00000"/>
                </a:solidFill>
              </a:rPr>
              <a:t>Y </a:t>
            </a:r>
            <a:r>
              <a:rPr lang="es-CO" dirty="0">
                <a:solidFill>
                  <a:srgbClr val="C00000"/>
                </a:solidFill>
              </a:rPr>
              <a:t>a los que predestinó, a éstos también llamó; y a los que llamó, a éstos también justificó; y a los que justificó, a éstos también glorificó. ¿Qué, pues, diremos a esto? Si Dios es por nosotros, ¿quién contra nosotros? El que no escatimó ni a su propio Hijo, sino que lo entregó por todos nosotros, ¿cómo no nos dará también con él todas las cosas? ¿Quién acusará a los escogidos de Dios? Dios es el que justifica. ¿Quién es el que condenará? Cristo es el que murió; más aun, el que también resucitó, el que además está a la diestra de Dios, el que también intercede por nosotros. ¿Quién nos separará del amor de Cristo? ¿Tribulación, o angustia, o persecución, o hambre, o desnudez, o peligro, o espada</a:t>
            </a:r>
            <a:r>
              <a:rPr lang="es-CO" dirty="0" smtClean="0">
                <a:solidFill>
                  <a:srgbClr val="C00000"/>
                </a:solidFill>
              </a:rPr>
              <a:t>?.</a:t>
            </a:r>
            <a:r>
              <a:rPr lang="es-CO" dirty="0" smtClean="0"/>
              <a:t> </a:t>
            </a:r>
            <a:r>
              <a:rPr lang="es-CO" u="sng" dirty="0"/>
              <a:t>Promesa de Confianza y sobre el Espíritu Santo y de la Fidelidad de Dios</a:t>
            </a:r>
            <a:r>
              <a:rPr lang="es-CO" u="sng" dirty="0" smtClean="0"/>
              <a:t>.</a:t>
            </a:r>
            <a:endParaRPr lang="es-CO" u="sng" dirty="0"/>
          </a:p>
        </p:txBody>
      </p:sp>
    </p:spTree>
    <p:extLst>
      <p:ext uri="{BB962C8B-B14F-4D97-AF65-F5344CB8AC3E}">
        <p14:creationId xmlns:p14="http://schemas.microsoft.com/office/powerpoint/2010/main" val="48270425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5">
              <a:lumMod val="20000"/>
              <a:lumOff val="80000"/>
            </a:schemeClr>
          </a:solidFill>
          <a:ln>
            <a:solidFill>
              <a:srgbClr val="FF0000"/>
            </a:solidFill>
          </a:ln>
          <a:scene3d>
            <a:camera prst="orthographicFront"/>
            <a:lightRig rig="threePt" dir="t"/>
          </a:scene3d>
          <a:sp3d>
            <a:bevelT prst="slope"/>
          </a:sp3d>
        </p:spPr>
        <p:txBody>
          <a:bodyPr>
            <a:normAutofit fontScale="85000" lnSpcReduction="10000"/>
          </a:bodyPr>
          <a:lstStyle/>
          <a:p>
            <a:r>
              <a:rPr lang="es-CO" dirty="0"/>
              <a:t> </a:t>
            </a:r>
            <a:r>
              <a:rPr lang="es-CO" dirty="0">
                <a:solidFill>
                  <a:srgbClr val="FF0000"/>
                </a:solidFill>
              </a:rPr>
              <a:t>Ro. </a:t>
            </a:r>
            <a:r>
              <a:rPr lang="es-CO" dirty="0" smtClean="0">
                <a:solidFill>
                  <a:srgbClr val="FF0000"/>
                </a:solidFill>
              </a:rPr>
              <a:t>8:37-39</a:t>
            </a:r>
            <a:r>
              <a:rPr lang="es-CO" dirty="0" smtClean="0"/>
              <a:t>.</a:t>
            </a:r>
          </a:p>
          <a:p>
            <a:r>
              <a:rPr lang="es-CO" dirty="0" smtClean="0"/>
              <a:t>Antes</a:t>
            </a:r>
            <a:r>
              <a:rPr lang="es-CO" dirty="0"/>
              <a:t>, en todas estas cosas somos más que vencedores por medio de aquel que nos amó. Por lo cual estoy seguro de que ni la muerte, ni la vida, ni ángeles, ni principados, ni potestades, ni lo presente, ni lo por venir, ni lo alto, ni lo profundo, ni ninguna otra cosa creada nos podrá separar del amor de Dios, que es en Cristo Jesús Señor nuestro. </a:t>
            </a:r>
            <a:r>
              <a:rPr lang="es-CO" b="1" u="sng" dirty="0" smtClean="0"/>
              <a:t>Promesa </a:t>
            </a:r>
            <a:r>
              <a:rPr lang="es-CO" b="1" u="sng" dirty="0"/>
              <a:t>del Amor de Dios</a:t>
            </a:r>
            <a:r>
              <a:rPr lang="es-CO" b="1" u="sng" dirty="0" smtClean="0"/>
              <a:t>.</a:t>
            </a:r>
          </a:p>
          <a:p>
            <a:endParaRPr lang="es-CO" dirty="0" smtClean="0"/>
          </a:p>
          <a:p>
            <a:r>
              <a:rPr lang="es-CO" dirty="0" smtClean="0">
                <a:solidFill>
                  <a:srgbClr val="FF0000"/>
                </a:solidFill>
              </a:rPr>
              <a:t>Ro</a:t>
            </a:r>
            <a:r>
              <a:rPr lang="es-CO" dirty="0">
                <a:solidFill>
                  <a:srgbClr val="FF0000"/>
                </a:solidFill>
              </a:rPr>
              <a:t>. </a:t>
            </a:r>
            <a:r>
              <a:rPr lang="es-CO" dirty="0" smtClean="0">
                <a:solidFill>
                  <a:srgbClr val="FF0000"/>
                </a:solidFill>
              </a:rPr>
              <a:t>9:25-26</a:t>
            </a:r>
            <a:r>
              <a:rPr lang="es-CO" dirty="0" smtClean="0"/>
              <a:t>.</a:t>
            </a:r>
          </a:p>
          <a:p>
            <a:r>
              <a:rPr lang="es-CO" dirty="0" smtClean="0"/>
              <a:t>Como </a:t>
            </a:r>
            <a:r>
              <a:rPr lang="es-CO" dirty="0"/>
              <a:t>también en Oseas dice: Llamaré pueblo mío al que no era mi pueblo, y a la no amada, amada. Y en el lugar donde se les dijo: Vosotros no sois pueblo mío, allí serán llamados hijos del Dios viviente.</a:t>
            </a:r>
          </a:p>
          <a:p>
            <a:endParaRPr lang="es-CO" dirty="0"/>
          </a:p>
          <a:p>
            <a:endParaRPr lang="es-CO" dirty="0"/>
          </a:p>
        </p:txBody>
      </p:sp>
    </p:spTree>
    <p:extLst>
      <p:ext uri="{BB962C8B-B14F-4D97-AF65-F5344CB8AC3E}">
        <p14:creationId xmlns:p14="http://schemas.microsoft.com/office/powerpoint/2010/main" val="239825290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bg1">
              <a:lumMod val="85000"/>
            </a:schemeClr>
          </a:solidFill>
          <a:scene3d>
            <a:camera prst="orthographicFront"/>
            <a:lightRig rig="threePt" dir="t"/>
          </a:scene3d>
          <a:sp3d>
            <a:bevelT w="114300" prst="hardEdge"/>
          </a:sp3d>
        </p:spPr>
        <p:txBody>
          <a:bodyPr>
            <a:normAutofit fontScale="70000" lnSpcReduction="20000"/>
          </a:bodyPr>
          <a:lstStyle/>
          <a:p>
            <a:r>
              <a:rPr lang="es-CO" dirty="0">
                <a:solidFill>
                  <a:srgbClr val="FF0000"/>
                </a:solidFill>
              </a:rPr>
              <a:t>Ro. </a:t>
            </a:r>
            <a:r>
              <a:rPr lang="es-CO" dirty="0" smtClean="0">
                <a:solidFill>
                  <a:srgbClr val="FF0000"/>
                </a:solidFill>
              </a:rPr>
              <a:t>10:9.</a:t>
            </a:r>
          </a:p>
          <a:p>
            <a:r>
              <a:rPr lang="es-CO" dirty="0" smtClean="0"/>
              <a:t>Que </a:t>
            </a:r>
            <a:r>
              <a:rPr lang="es-CO" dirty="0"/>
              <a:t>si confesares con tu boca que Jesús es el Señor, y creyeres en tu corazón que Dios le levantó de los muertos, serás salvo. </a:t>
            </a:r>
            <a:r>
              <a:rPr lang="es-CO" dirty="0" smtClean="0"/>
              <a:t> </a:t>
            </a:r>
            <a:r>
              <a:rPr lang="es-CO" b="1" u="sng" dirty="0"/>
              <a:t>Promesa de La Salvación y de Perdón.</a:t>
            </a:r>
          </a:p>
          <a:p>
            <a:r>
              <a:rPr lang="es-CO" dirty="0"/>
              <a:t> </a:t>
            </a:r>
            <a:r>
              <a:rPr lang="es-CO" dirty="0">
                <a:solidFill>
                  <a:srgbClr val="FF0000"/>
                </a:solidFill>
              </a:rPr>
              <a:t>Ro. </a:t>
            </a:r>
            <a:r>
              <a:rPr lang="es-CO" dirty="0" smtClean="0">
                <a:solidFill>
                  <a:srgbClr val="FF0000"/>
                </a:solidFill>
              </a:rPr>
              <a:t>10:13. </a:t>
            </a:r>
          </a:p>
          <a:p>
            <a:r>
              <a:rPr lang="es-CO" b="1" dirty="0" smtClean="0"/>
              <a:t>Porque </a:t>
            </a:r>
            <a:r>
              <a:rPr lang="es-CO" b="1" dirty="0"/>
              <a:t>todo aquel que invocare el nombre del Señor, será salvo. </a:t>
            </a:r>
            <a:r>
              <a:rPr lang="es-CO" b="1" dirty="0" smtClean="0"/>
              <a:t> </a:t>
            </a:r>
            <a:r>
              <a:rPr lang="es-CO" b="1" u="sng" dirty="0"/>
              <a:t>Promesa de La Salvación.</a:t>
            </a:r>
          </a:p>
          <a:p>
            <a:r>
              <a:rPr lang="es-CO" dirty="0">
                <a:solidFill>
                  <a:srgbClr val="FF0000"/>
                </a:solidFill>
              </a:rPr>
              <a:t> Ro. </a:t>
            </a:r>
            <a:r>
              <a:rPr lang="es-CO" dirty="0" smtClean="0">
                <a:solidFill>
                  <a:srgbClr val="FF0000"/>
                </a:solidFill>
              </a:rPr>
              <a:t>10:17. </a:t>
            </a:r>
          </a:p>
          <a:p>
            <a:r>
              <a:rPr lang="es-CO" b="1" dirty="0" smtClean="0"/>
              <a:t>Así </a:t>
            </a:r>
            <a:r>
              <a:rPr lang="es-CO" b="1" dirty="0"/>
              <a:t>que la fe es por el oír, y el oír, por la palabra de Dios. </a:t>
            </a:r>
            <a:r>
              <a:rPr lang="es-CO" b="1" u="sng" dirty="0" smtClean="0"/>
              <a:t> </a:t>
            </a:r>
            <a:r>
              <a:rPr lang="es-CO" b="1" u="sng" dirty="0"/>
              <a:t>Promesa de Fe.</a:t>
            </a:r>
          </a:p>
          <a:p>
            <a:r>
              <a:rPr lang="es-CO" dirty="0">
                <a:solidFill>
                  <a:srgbClr val="FF0000"/>
                </a:solidFill>
              </a:rPr>
              <a:t> Ro. </a:t>
            </a:r>
            <a:r>
              <a:rPr lang="es-CO" dirty="0" smtClean="0">
                <a:solidFill>
                  <a:srgbClr val="FF0000"/>
                </a:solidFill>
              </a:rPr>
              <a:t>12:1.</a:t>
            </a:r>
          </a:p>
          <a:p>
            <a:r>
              <a:rPr lang="es-CO" b="1" dirty="0" smtClean="0"/>
              <a:t>Así </a:t>
            </a:r>
            <a:r>
              <a:rPr lang="es-CO" b="1" dirty="0"/>
              <a:t>que, hermanos, os ruego por las misericordias de Dios, que presentéis vuestros cuerpos en sacrificio vivo, santo, agradable a Dios, que es vuestro culto racional. </a:t>
            </a:r>
            <a:r>
              <a:rPr lang="es-CO" b="1" u="sng" dirty="0" smtClean="0"/>
              <a:t>Promesa </a:t>
            </a:r>
            <a:r>
              <a:rPr lang="es-CO" b="1" u="sng" dirty="0"/>
              <a:t>de Aceptación.</a:t>
            </a:r>
          </a:p>
          <a:p>
            <a:r>
              <a:rPr lang="es-CO" dirty="0">
                <a:solidFill>
                  <a:srgbClr val="FF0000"/>
                </a:solidFill>
              </a:rPr>
              <a:t> Ro. </a:t>
            </a:r>
            <a:r>
              <a:rPr lang="es-CO" dirty="0" smtClean="0">
                <a:solidFill>
                  <a:srgbClr val="FF0000"/>
                </a:solidFill>
              </a:rPr>
              <a:t>12:3. </a:t>
            </a:r>
          </a:p>
          <a:p>
            <a:r>
              <a:rPr lang="es-CO" dirty="0" smtClean="0"/>
              <a:t>Digo</a:t>
            </a:r>
            <a:r>
              <a:rPr lang="es-CO" dirty="0"/>
              <a:t>, pues, por la gracia que me es dada, a cada cual que está entre vosotros, que no tenga más alto concepto de sí que el que debe tener, sino que piense de sí con cordura, conforme a la medida de fe que Dios repartió a cada uno. </a:t>
            </a:r>
            <a:r>
              <a:rPr lang="es-CO" b="1" u="sng" dirty="0" smtClean="0"/>
              <a:t>Promesa </a:t>
            </a:r>
            <a:r>
              <a:rPr lang="es-CO" b="1" u="sng" dirty="0"/>
              <a:t>de Fe.</a:t>
            </a:r>
          </a:p>
          <a:p>
            <a:endParaRPr lang="es-CO" dirty="0"/>
          </a:p>
        </p:txBody>
      </p:sp>
    </p:spTree>
    <p:extLst>
      <p:ext uri="{BB962C8B-B14F-4D97-AF65-F5344CB8AC3E}">
        <p14:creationId xmlns:p14="http://schemas.microsoft.com/office/powerpoint/2010/main" val="203336236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lumMod val="85000"/>
            </a:schemeClr>
          </a:solidFill>
          <a:scene3d>
            <a:camera prst="orthographicFront"/>
            <a:lightRig rig="threePt" dir="t"/>
          </a:scene3d>
          <a:sp3d>
            <a:bevelT w="114300" prst="artDeco"/>
          </a:sp3d>
        </p:spPr>
        <p:txBody>
          <a:bodyPr>
            <a:normAutofit fontScale="70000" lnSpcReduction="20000"/>
          </a:bodyPr>
          <a:lstStyle/>
          <a:p>
            <a:r>
              <a:rPr lang="es-CO" b="1" dirty="0">
                <a:solidFill>
                  <a:srgbClr val="FF0000"/>
                </a:solidFill>
              </a:rPr>
              <a:t>Ro. </a:t>
            </a:r>
            <a:r>
              <a:rPr lang="es-CO" b="1" dirty="0" smtClean="0">
                <a:solidFill>
                  <a:srgbClr val="FF0000"/>
                </a:solidFill>
              </a:rPr>
              <a:t>12:12. </a:t>
            </a:r>
          </a:p>
          <a:p>
            <a:r>
              <a:rPr lang="es-CO" dirty="0" smtClean="0"/>
              <a:t>Gozosos </a:t>
            </a:r>
            <a:r>
              <a:rPr lang="es-CO" dirty="0"/>
              <a:t>en la esperanza; sufridos en la tribulación; constantes en la oración. </a:t>
            </a:r>
            <a:r>
              <a:rPr lang="es-CO" b="1" u="sng" dirty="0" smtClean="0"/>
              <a:t>Promesa </a:t>
            </a:r>
            <a:r>
              <a:rPr lang="es-CO" b="1" u="sng" dirty="0"/>
              <a:t>de Esperanza.</a:t>
            </a:r>
          </a:p>
          <a:p>
            <a:r>
              <a:rPr lang="es-CO" b="1" dirty="0">
                <a:solidFill>
                  <a:srgbClr val="FF0000"/>
                </a:solidFill>
              </a:rPr>
              <a:t> Ro. </a:t>
            </a:r>
            <a:r>
              <a:rPr lang="es-CO" b="1" dirty="0" smtClean="0">
                <a:solidFill>
                  <a:srgbClr val="FF0000"/>
                </a:solidFill>
              </a:rPr>
              <a:t>12:19. </a:t>
            </a:r>
          </a:p>
          <a:p>
            <a:r>
              <a:rPr lang="es-CO" dirty="0" smtClean="0"/>
              <a:t>No </a:t>
            </a:r>
            <a:r>
              <a:rPr lang="es-CO" dirty="0"/>
              <a:t>os venguéis vosotros mismos, amados míos, sino dejad lugar a la ira de Dios; porque escrito está: Mía es la venganza, yo pagaré, dice el Señor</a:t>
            </a:r>
            <a:r>
              <a:rPr lang="es-CO" dirty="0" smtClean="0"/>
              <a:t>. </a:t>
            </a:r>
            <a:r>
              <a:rPr lang="es-CO" b="1" u="sng" dirty="0"/>
              <a:t>Promesa de Defensa</a:t>
            </a:r>
            <a:r>
              <a:rPr lang="es-CO" b="1" dirty="0"/>
              <a:t>.</a:t>
            </a:r>
          </a:p>
          <a:p>
            <a:r>
              <a:rPr lang="es-CO" b="1" dirty="0">
                <a:solidFill>
                  <a:srgbClr val="FF0000"/>
                </a:solidFill>
              </a:rPr>
              <a:t> Ro. </a:t>
            </a:r>
            <a:r>
              <a:rPr lang="es-CO" b="1" dirty="0" smtClean="0">
                <a:solidFill>
                  <a:srgbClr val="FF0000"/>
                </a:solidFill>
              </a:rPr>
              <a:t>15:4.</a:t>
            </a:r>
          </a:p>
          <a:p>
            <a:r>
              <a:rPr lang="es-CO" b="1" dirty="0" smtClean="0">
                <a:solidFill>
                  <a:srgbClr val="C00000"/>
                </a:solidFill>
              </a:rPr>
              <a:t>Porque </a:t>
            </a:r>
            <a:r>
              <a:rPr lang="es-CO" b="1" dirty="0">
                <a:solidFill>
                  <a:srgbClr val="C00000"/>
                </a:solidFill>
              </a:rPr>
              <a:t>las cosas que se escribieron antes, para nuestra enseñanza se escribieron, a fin de que por la paciencia y la consolación de las Escrituras, tengamos esperanza. 5 Pero el Dios de la paciencia y de la consolación os dé entre vosotros un mismo sentir según Cristo Jesús</a:t>
            </a:r>
            <a:r>
              <a:rPr lang="es-CO" dirty="0"/>
              <a:t>. </a:t>
            </a:r>
            <a:r>
              <a:rPr lang="es-CO" b="1" u="sng" dirty="0" smtClean="0"/>
              <a:t>Promesa </a:t>
            </a:r>
            <a:r>
              <a:rPr lang="es-CO" b="1" u="sng" dirty="0"/>
              <a:t>de Esperanza</a:t>
            </a:r>
            <a:r>
              <a:rPr lang="es-CO" dirty="0"/>
              <a:t>.</a:t>
            </a:r>
          </a:p>
          <a:p>
            <a:r>
              <a:rPr lang="es-CO" b="1" dirty="0">
                <a:solidFill>
                  <a:srgbClr val="FF0000"/>
                </a:solidFill>
              </a:rPr>
              <a:t> Ro. </a:t>
            </a:r>
            <a:r>
              <a:rPr lang="es-CO" b="1" dirty="0" smtClean="0">
                <a:solidFill>
                  <a:srgbClr val="FF0000"/>
                </a:solidFill>
              </a:rPr>
              <a:t>15:12-14. </a:t>
            </a:r>
          </a:p>
          <a:p>
            <a:r>
              <a:rPr lang="es-CO" dirty="0" smtClean="0"/>
              <a:t>Y </a:t>
            </a:r>
            <a:r>
              <a:rPr lang="es-CO" dirty="0"/>
              <a:t>otra vez dice Isaías: Estará la raíz de Isaí, Y el que se levantará a regir los gentiles; Los gentiles esperarán en él. Y el Dios de esperanza os llene de todo gozo y paz en el creer, para que abundéis en esperanza por el poder del Espíritu Santo. Pero estoy seguro de vosotros, hermanos míos, de que vosotros mismos estáis llenos de bondad, llenos de todo conocimiento, de tal manera que podéis amonestaros los unos a los otros.</a:t>
            </a:r>
          </a:p>
          <a:p>
            <a:endParaRPr lang="es-CO" dirty="0"/>
          </a:p>
        </p:txBody>
      </p:sp>
    </p:spTree>
    <p:extLst>
      <p:ext uri="{BB962C8B-B14F-4D97-AF65-F5344CB8AC3E}">
        <p14:creationId xmlns:p14="http://schemas.microsoft.com/office/powerpoint/2010/main" val="29157087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336704"/>
          </a:xfrm>
          <a:solidFill>
            <a:schemeClr val="bg1">
              <a:lumMod val="85000"/>
            </a:schemeClr>
          </a:solidFill>
          <a:scene3d>
            <a:camera prst="orthographicFront"/>
            <a:lightRig rig="threePt" dir="t"/>
          </a:scene3d>
          <a:sp3d>
            <a:bevelT w="114300" prst="hardEdge"/>
          </a:sp3d>
        </p:spPr>
        <p:txBody>
          <a:bodyPr>
            <a:normAutofit fontScale="77500" lnSpcReduction="20000"/>
          </a:bodyPr>
          <a:lstStyle/>
          <a:p>
            <a:r>
              <a:rPr lang="es-CO" b="1" dirty="0">
                <a:solidFill>
                  <a:srgbClr val="FF0000"/>
                </a:solidFill>
              </a:rPr>
              <a:t>Ro. </a:t>
            </a:r>
            <a:r>
              <a:rPr lang="es-CO" b="1" dirty="0" smtClean="0">
                <a:solidFill>
                  <a:srgbClr val="FF0000"/>
                </a:solidFill>
              </a:rPr>
              <a:t>15:18-21. </a:t>
            </a:r>
          </a:p>
          <a:p>
            <a:r>
              <a:rPr lang="es-CO" dirty="0" smtClean="0"/>
              <a:t>Porque </a:t>
            </a:r>
            <a:r>
              <a:rPr lang="es-CO" dirty="0"/>
              <a:t>no osaría hablar sino de lo que Cristo ha hecho por medio de mí para la obediencia de los gentiles, con la palabra y con las obras, con potencia de señales y prodigios, en el poder del Espíritu de Dios; de manera que desde Jerusalén, y por los alrededores hasta </a:t>
            </a:r>
            <a:r>
              <a:rPr lang="es-CO" dirty="0" smtClean="0"/>
              <a:t>Ilírico, </a:t>
            </a:r>
            <a:r>
              <a:rPr lang="es-CO" dirty="0"/>
              <a:t>todo lo he llenado del evangelio de Cristo. Y de esta manera me esforcé a predicar el evangelio, no donde Cristo ya hubiese sido nombrado, para no edificar sobre fundamento ajeno, sino, como está escrito: Aquellos a quienes nunca les fue anunciado acerca de él, verán; Y los que nunca han oído de él, entenderán.</a:t>
            </a:r>
          </a:p>
          <a:p>
            <a:r>
              <a:rPr lang="es-CO" b="1" dirty="0">
                <a:solidFill>
                  <a:srgbClr val="FF0000"/>
                </a:solidFill>
              </a:rPr>
              <a:t> Ro. </a:t>
            </a:r>
            <a:r>
              <a:rPr lang="es-CO" b="1" dirty="0" smtClean="0">
                <a:solidFill>
                  <a:srgbClr val="FF0000"/>
                </a:solidFill>
              </a:rPr>
              <a:t>15:29.</a:t>
            </a:r>
          </a:p>
          <a:p>
            <a:r>
              <a:rPr lang="es-CO" dirty="0" smtClean="0"/>
              <a:t> </a:t>
            </a:r>
            <a:r>
              <a:rPr lang="es-CO" dirty="0"/>
              <a:t>Y sé que cuando vaya a vosotros, llegaré con abundancia de la bendición del evangelio de Cristo.</a:t>
            </a:r>
          </a:p>
          <a:p>
            <a:r>
              <a:rPr lang="es-CO" dirty="0"/>
              <a:t> </a:t>
            </a:r>
            <a:r>
              <a:rPr lang="es-CO" b="1" dirty="0">
                <a:solidFill>
                  <a:srgbClr val="FF0000"/>
                </a:solidFill>
              </a:rPr>
              <a:t>Ro. </a:t>
            </a:r>
            <a:r>
              <a:rPr lang="es-CO" b="1" dirty="0" smtClean="0">
                <a:solidFill>
                  <a:srgbClr val="FF0000"/>
                </a:solidFill>
              </a:rPr>
              <a:t>16:20</a:t>
            </a:r>
            <a:r>
              <a:rPr lang="es-CO" dirty="0" smtClean="0"/>
              <a:t>.</a:t>
            </a:r>
          </a:p>
          <a:p>
            <a:r>
              <a:rPr lang="es-CO" dirty="0" smtClean="0"/>
              <a:t>Y </a:t>
            </a:r>
            <a:r>
              <a:rPr lang="es-CO" dirty="0"/>
              <a:t>el Dios de paz aplastará en breve a Satanás bajo vuestros pies. La gracia de nuestro Señor Jesucristo sea con vosotros.</a:t>
            </a:r>
          </a:p>
        </p:txBody>
      </p:sp>
    </p:spTree>
    <p:extLst>
      <p:ext uri="{BB962C8B-B14F-4D97-AF65-F5344CB8AC3E}">
        <p14:creationId xmlns:p14="http://schemas.microsoft.com/office/powerpoint/2010/main" val="235234713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2370</Words>
  <Application>Microsoft Office PowerPoint</Application>
  <PresentationFormat>Presentación en pantalla (4:3)</PresentationFormat>
  <Paragraphs>76</Paragraphs>
  <Slides>12</Slides>
  <Notes>0</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Tema de Office</vt:lpstr>
      <vt:lpstr>Promesas de Dios en Romanos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de Dios en Romanos</dc:title>
  <dc:creator>TEMAS DE FE</dc:creator>
  <cp:lastModifiedBy>TEMAS DE FE</cp:lastModifiedBy>
  <cp:revision>1</cp:revision>
  <dcterms:created xsi:type="dcterms:W3CDTF">2016-07-22T12:28:22Z</dcterms:created>
  <dcterms:modified xsi:type="dcterms:W3CDTF">2016-07-22T12:28:58Z</dcterms:modified>
</cp:coreProperties>
</file>